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1"/>
  </p:sldMasterIdLst>
  <p:notesMasterIdLst>
    <p:notesMasterId r:id="rId45"/>
  </p:notesMasterIdLst>
  <p:sldIdLst>
    <p:sldId id="256" r:id="rId2"/>
    <p:sldId id="435" r:id="rId3"/>
    <p:sldId id="437" r:id="rId4"/>
    <p:sldId id="439" r:id="rId5"/>
    <p:sldId id="489" r:id="rId6"/>
    <p:sldId id="493" r:id="rId7"/>
    <p:sldId id="494" r:id="rId8"/>
    <p:sldId id="490" r:id="rId9"/>
    <p:sldId id="491" r:id="rId10"/>
    <p:sldId id="492" r:id="rId11"/>
    <p:sldId id="495" r:id="rId12"/>
    <p:sldId id="496" r:id="rId13"/>
    <p:sldId id="507" r:id="rId14"/>
    <p:sldId id="508" r:id="rId15"/>
    <p:sldId id="509" r:id="rId16"/>
    <p:sldId id="510" r:id="rId17"/>
    <p:sldId id="511" r:id="rId18"/>
    <p:sldId id="512" r:id="rId19"/>
    <p:sldId id="513" r:id="rId20"/>
    <p:sldId id="514" r:id="rId21"/>
    <p:sldId id="515" r:id="rId22"/>
    <p:sldId id="516" r:id="rId23"/>
    <p:sldId id="517" r:id="rId24"/>
    <p:sldId id="518" r:id="rId25"/>
    <p:sldId id="519" r:id="rId26"/>
    <p:sldId id="520" r:id="rId27"/>
    <p:sldId id="521" r:id="rId28"/>
    <p:sldId id="522" r:id="rId29"/>
    <p:sldId id="523" r:id="rId30"/>
    <p:sldId id="524" r:id="rId31"/>
    <p:sldId id="526" r:id="rId32"/>
    <p:sldId id="527" r:id="rId33"/>
    <p:sldId id="528" r:id="rId34"/>
    <p:sldId id="529" r:id="rId35"/>
    <p:sldId id="530" r:id="rId36"/>
    <p:sldId id="531" r:id="rId37"/>
    <p:sldId id="532" r:id="rId38"/>
    <p:sldId id="533" r:id="rId39"/>
    <p:sldId id="534" r:id="rId40"/>
    <p:sldId id="535" r:id="rId41"/>
    <p:sldId id="536" r:id="rId42"/>
    <p:sldId id="537" r:id="rId43"/>
    <p:sldId id="43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3300"/>
    <a:srgbClr val="FFCC66"/>
    <a:srgbClr val="EAEAEA"/>
    <a:srgbClr val="A50021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111" autoAdjust="0"/>
    <p:restoredTop sz="94675" autoAdjust="0"/>
  </p:normalViewPr>
  <p:slideViewPr>
    <p:cSldViewPr snapToGrid="0">
      <p:cViewPr varScale="1">
        <p:scale>
          <a:sx n="83" d="100"/>
          <a:sy n="83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95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8864D0-3CBE-4737-8223-7367875442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93BD7-6109-472C-A20F-8BB0EE244D1D}" type="slidenum">
              <a:rPr lang="en-US"/>
              <a:pPr/>
              <a:t>4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C48E6-2E33-42C3-B4F0-A107E8457F66}" type="slidenum">
              <a:rPr lang="en-US"/>
              <a:pPr/>
              <a:t>6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5A027-CB4A-41BB-A2F0-C905E30AEE24}" type="slidenum">
              <a:rPr lang="en-US"/>
              <a:pPr/>
              <a:t>7</a:t>
            </a:fld>
            <a:endParaRPr lang="en-US"/>
          </a:p>
        </p:txBody>
      </p:sp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A1027-1773-4075-AB6E-644FCBA7DB28}" type="slidenum">
              <a:rPr lang="en-US"/>
              <a:pPr/>
              <a:t>11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93CA1F-EA2D-4DD6-B638-1E64497CB077}" type="slidenum">
              <a:rPr lang="en-US"/>
              <a:pPr/>
              <a:t>12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9087-5018-41BD-BE31-82F6FAF0C214}" type="datetime1">
              <a:rPr lang="en-US" smtClean="0"/>
              <a:t>8/27/2013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33636-9917-460E-9CE9-F080376AA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933575"/>
            <a:ext cx="8607425" cy="4192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E93448-F6BA-4136-B55C-5EEFF580145A}" type="datetime1">
              <a:rPr lang="en-US" smtClean="0"/>
              <a:t>8/27/2013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71A1C3F-89AB-411A-A18A-0A2D118E12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 txBox="1">
            <a:spLocks/>
          </p:cNvSpPr>
          <p:nvPr userDrawn="1"/>
        </p:nvSpPr>
        <p:spPr>
          <a:xfrm>
            <a:off x="3124200" y="6477000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425" y="1276350"/>
            <a:ext cx="2187575" cy="484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285875"/>
            <a:ext cx="6410325" cy="4840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921BF4-917A-4F7D-86C7-D057DA9CF0C2}" type="datetime1">
              <a:rPr lang="en-US" smtClean="0"/>
              <a:t>8/27/2013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A410A12-F99A-4631-87E6-0E5BE70814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1047750"/>
            <a:ext cx="8340725" cy="771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895475"/>
            <a:ext cx="4298950" cy="4230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905000"/>
            <a:ext cx="4298950" cy="20193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45050" y="4067175"/>
            <a:ext cx="4298950" cy="20589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B7FA-1938-4A07-A49B-9B7ECEA102E0}" type="datetime1">
              <a:rPr lang="en-US" smtClean="0"/>
              <a:t>8/27/2013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88" y="0"/>
            <a:ext cx="7623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990600"/>
            <a:ext cx="7620000" cy="56086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5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060"/>
              </a:buClr>
              <a:buFont typeface="Wingdings" pitchFamily="2" charset="2"/>
              <a:buChar char="§"/>
              <a:defRPr/>
            </a:lvl1pPr>
            <a:lvl2pPr>
              <a:buClr>
                <a:srgbClr val="002060"/>
              </a:buClr>
              <a:buFont typeface="Wingdings" pitchFamily="2" charset="2"/>
              <a:buChar char="§"/>
              <a:defRPr/>
            </a:lvl2pPr>
            <a:lvl3pPr>
              <a:buClr>
                <a:srgbClr val="002060"/>
              </a:buClr>
              <a:buFont typeface="Wingdings" pitchFamily="2" charset="2"/>
              <a:buChar char="§"/>
              <a:defRPr/>
            </a:lvl3pPr>
            <a:lvl4pPr>
              <a:buClr>
                <a:srgbClr val="002060"/>
              </a:buClr>
              <a:buFont typeface="Wingdings" pitchFamily="2" charset="2"/>
              <a:buChar char="§"/>
              <a:defRPr/>
            </a:lvl4pPr>
            <a:lvl5pPr>
              <a:buClr>
                <a:srgbClr val="00206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88872BF-447E-4619-868B-E169F8335112}" type="datetime1">
              <a:rPr lang="en-US" smtClean="0"/>
              <a:t>8/27/2013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49DD45F-E177-4AF6-86B1-B96B00CA04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924050"/>
            <a:ext cx="4298950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050" y="1914525"/>
            <a:ext cx="4298950" cy="421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4263"/>
            <a:ext cx="8229600" cy="8302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4040188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951"/>
            <a:ext cx="4040188" cy="3478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500" y="1906588"/>
            <a:ext cx="4041775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100A30-C742-4E6F-A9D5-C2047962B108}" type="datetime1">
              <a:rPr lang="en-US" smtClean="0"/>
              <a:t>8/27/2013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64E271-3393-45EF-877F-FFC06C4D6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AAA1-97F1-4A04-9FA6-CC410171D84D}" type="datetime1">
              <a:rPr lang="en-US" smtClean="0"/>
              <a:t>8/27/2013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F27299-7934-46F6-B99A-F9E924C38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8B0-50F0-4648-8734-5E7B4D16E1DE}" type="datetime1">
              <a:rPr lang="en-US" smtClean="0"/>
              <a:t>8/27/2013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C4552-FCE3-4759-9876-AA52C26159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Carl M. Burnett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6" y="1219199"/>
            <a:ext cx="3028949" cy="6858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6825"/>
            <a:ext cx="5111750" cy="4859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4BD3-3C48-4084-9743-03617460F17D}" type="datetime1">
              <a:rPr lang="en-US" smtClean="0"/>
              <a:t>8/27/2013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C17918-3BC8-4F8E-BE1F-554D02C99B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 txBox="1">
            <a:spLocks/>
          </p:cNvSpPr>
          <p:nvPr userDrawn="1"/>
        </p:nvSpPr>
        <p:spPr>
          <a:xfrm>
            <a:off x="3267075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6374AA3-9D63-4121-8B32-3F4B489A9C77}" type="datetime1">
              <a:rPr lang="en-US" smtClean="0"/>
              <a:t>8/27/2013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6555B21-0658-4006-B819-488C74EC51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1"/>
          <p:cNvSpPr txBox="1">
            <a:spLocks/>
          </p:cNvSpPr>
          <p:nvPr userDrawn="1"/>
        </p:nvSpPr>
        <p:spPr>
          <a:xfrm>
            <a:off x="3124200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372225"/>
            <a:ext cx="9144000" cy="485775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1044575"/>
            <a:ext cx="8762999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36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933575"/>
            <a:ext cx="8750300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2"/>
          </p:nvPr>
        </p:nvSpPr>
        <p:spPr>
          <a:xfrm>
            <a:off x="381000" y="64897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effectLst/>
              </a:defRPr>
            </a:lvl1pPr>
          </a:lstStyle>
          <a:p>
            <a:fld id="{CA76F35E-DC9F-4736-975C-CFFCD05FDE97}" type="datetime1">
              <a:rPr lang="en-US" smtClean="0"/>
              <a:t>8/27/2013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753225" y="6467474"/>
            <a:ext cx="2133600" cy="266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91275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6438900"/>
            <a:ext cx="2895600" cy="282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 dirty="0" smtClean="0"/>
          </a:p>
        </p:txBody>
      </p:sp>
      <p:pic>
        <p:nvPicPr>
          <p:cNvPr id="17" name="Picture 16" descr="Image5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-1" y="0"/>
            <a:ext cx="4572001" cy="838200"/>
          </a:xfrm>
          <a:prstGeom prst="rect">
            <a:avLst/>
          </a:prstGeom>
        </p:spPr>
      </p:pic>
      <p:pic>
        <p:nvPicPr>
          <p:cNvPr id="19" name="Picture 18" descr="ITI_Logo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572000" y="0"/>
            <a:ext cx="4572000" cy="8382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0" y="819150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3600" b="1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profburnett.com/MCC_ITI/Sessions/2013/2013_Summer_II_MCC/Web_Design_Intro/Lesson_2/Chapter_6/Web_Design_Lesson_2_Chap_6_HTML.htm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profburnett.com/MCC_ITI/Sessions/2013/2013_Summer_II_MCC/Web_Design_Intro/Lesson_2/Chapter_7/Web_Design_Lesson_2_Chap_7_CS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profburnett.com/MCC_ITI/Sessions/2013/2013_Summer_II_MCC/Web_Design_Intro/Lesson_3/Chapter_8/Web_Design_Lesson_3_Chap_8_JavaScript_How_To.htm" TargetMode="External"/><Relationship Id="rId2" Type="http://schemas.openxmlformats.org/officeDocument/2006/relationships/hyperlink" Target="http://profburnett.com/MCC_ITI/Sessions/2013/2013_Summer_II_MCC/Web_Design_Intro/Lesson_3/Chapter_8/Web_Design_Lesson_3_Chap_8_JavaScript_Intro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fburnett.com/MCC_ITI/Sessions/2013/2013_Summer_II_MCC/Web_Design_Intro/Lesson_3/Chapter_8/Web_Design_Lesson_3_Chap_8_JavaScript_Libraries.htm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profburnett.com/MCC_ITI/Sessions/2013/2013_Summer_II_MCC/Web_Design_Intro/Lesson_3/Chapter_8/Web_Design_Lesson_3_Chap_8_JavaScript_Libraries.htm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943" y="3145971"/>
            <a:ext cx="7990114" cy="936172"/>
          </a:xfrm>
        </p:spPr>
        <p:txBody>
          <a:bodyPr/>
          <a:lstStyle/>
          <a:p>
            <a:pPr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www.profburnett.com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044574"/>
            <a:ext cx="8762999" cy="1382939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CMP 839: </a:t>
            </a:r>
            <a:r>
              <a:rPr lang="en-US" sz="4400" dirty="0" smtClean="0"/>
              <a:t>Programming Fundamentals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Bounds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3446" y="1977390"/>
            <a:ext cx="5508774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LotteryNumbers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(33..37) as Integer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031404"/>
              </p:ext>
            </p:extLst>
          </p:nvPr>
        </p:nvGraphicFramePr>
        <p:xfrm>
          <a:off x="438636" y="3798570"/>
          <a:ext cx="6057900" cy="605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580"/>
                <a:gridCol w="1211580"/>
                <a:gridCol w="1211580"/>
                <a:gridCol w="1211580"/>
                <a:gridCol w="1211580"/>
              </a:tblGrid>
              <a:tr h="605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884406" y="3409950"/>
            <a:ext cx="5325566" cy="384572"/>
            <a:chOff x="2148840" y="1817370"/>
            <a:chExt cx="5325566" cy="384572"/>
          </a:xfrm>
        </p:grpSpPr>
        <p:sp>
          <p:nvSpPr>
            <p:cNvPr id="10" name="TextBox 9"/>
            <p:cNvSpPr txBox="1"/>
            <p:nvPr/>
          </p:nvSpPr>
          <p:spPr>
            <a:xfrm>
              <a:off x="2148840" y="18173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79956" y="183261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34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18173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35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6440" y="18173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36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33260" y="18173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37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57742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Array Declaration and Initialization</a:t>
            </a:r>
          </a:p>
        </p:txBody>
      </p:sp>
      <p:graphicFrame>
        <p:nvGraphicFramePr>
          <p:cNvPr id="331838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042175"/>
              </p:ext>
            </p:extLst>
          </p:nvPr>
        </p:nvGraphicFramePr>
        <p:xfrm>
          <a:off x="196850" y="3131820"/>
          <a:ext cx="8750300" cy="2522539"/>
        </p:xfrm>
        <a:graphic>
          <a:graphicData uri="http://schemas.openxmlformats.org/drawingml/2006/table">
            <a:tbl>
              <a:tblPr/>
              <a:tblGrid>
                <a:gridCol w="5390810"/>
                <a:gridCol w="335949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Declaration</a:t>
                      </a:r>
                    </a:p>
                  </a:txBody>
                  <a:tcPr marL="93753" marR="937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Programming Language</a:t>
                      </a:r>
                    </a:p>
                  </a:txBody>
                  <a:tcPr marL="93753" marR="9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DIM COUNT(30)</a:t>
                      </a:r>
                    </a:p>
                  </a:txBody>
                  <a:tcPr marL="93753" marR="937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BASIC, Visual Basic</a:t>
                      </a:r>
                    </a:p>
                  </a:txBody>
                  <a:tcPr marL="93753" marR="9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count(30);</a:t>
                      </a:r>
                    </a:p>
                  </a:txBody>
                  <a:tcPr marL="93753" marR="937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C#, C++</a:t>
                      </a:r>
                    </a:p>
                  </a:txBody>
                  <a:tcPr marL="93753" marR="9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() count = new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(30);</a:t>
                      </a:r>
                    </a:p>
                  </a:txBody>
                  <a:tcPr marL="93753" marR="937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Java</a:t>
                      </a:r>
                    </a:p>
                  </a:txBody>
                  <a:tcPr marL="93753" marR="9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COUNT OCCURS 30 TIMES PICTURE 9999.</a:t>
                      </a:r>
                    </a:p>
                  </a:txBody>
                  <a:tcPr marL="93753" marR="937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COBOL</a:t>
                      </a:r>
                    </a:p>
                  </a:txBody>
                  <a:tcPr marL="93753" marR="9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Array count (1…30) of integer;</a:t>
                      </a:r>
                    </a:p>
                  </a:txBody>
                  <a:tcPr marL="93753" marR="937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Pascal</a:t>
                      </a:r>
                    </a:p>
                  </a:txBody>
                  <a:tcPr marL="93753" marR="9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AB09551-F352-4D55-A699-4F16E3277BD2}" type="slidenum">
              <a:rPr lang="en-US"/>
              <a:pPr/>
              <a:t>11</a:t>
            </a:fld>
            <a:endParaRPr lang="en-US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6088" y="1981200"/>
            <a:ext cx="8697912" cy="4114800"/>
          </a:xfrm>
        </p:spPr>
        <p:txBody>
          <a:bodyPr/>
          <a:lstStyle/>
          <a:p>
            <a:r>
              <a:rPr lang="en-US" sz="2400" b="1" dirty="0"/>
              <a:t>Array elements do not have to be declared individually</a:t>
            </a:r>
          </a:p>
          <a:p>
            <a:r>
              <a:rPr lang="en-US" sz="2400" b="1" dirty="0"/>
              <a:t>Put the array size in square brackets in the declaration</a:t>
            </a:r>
          </a:p>
        </p:txBody>
      </p:sp>
    </p:spTree>
    <p:extLst>
      <p:ext uri="{BB962C8B-B14F-4D97-AF65-F5344CB8AC3E}">
        <p14:creationId xmlns:p14="http://schemas.microsoft.com/office/powerpoint/2010/main" val="38296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Array Declaration and Initialization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b="1"/>
              <a:t>Array elements should be initialized</a:t>
            </a:r>
          </a:p>
          <a:p>
            <a:r>
              <a:rPr lang="en-US" b="1"/>
              <a:t>Initialization loop: loop structure that provides initial values to an array</a:t>
            </a:r>
          </a:p>
          <a:p>
            <a:r>
              <a:rPr lang="en-US" b="1"/>
              <a:t>Use the loop control variable as the array subscript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793FD8-2488-40AC-B740-F129FA38CB7C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Declaration and Initialization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866" y="2343150"/>
            <a:ext cx="5508774" cy="12230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LotteryNumbers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5) as Integer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I = 1 to 5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LotteryNumbers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(1) = 0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Next 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4866" y="1952744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54865" y="38653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C++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754866" y="4234696"/>
            <a:ext cx="5508774" cy="12230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lotterynumbers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= (0, 0, 0, 0, 0); 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333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Data in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1049655"/>
          </a:xfrm>
        </p:spPr>
        <p:txBody>
          <a:bodyPr/>
          <a:lstStyle/>
          <a:p>
            <a:r>
              <a:rPr lang="en-US" dirty="0" smtClean="0"/>
              <a:t>The Array Name</a:t>
            </a:r>
          </a:p>
          <a:p>
            <a:r>
              <a:rPr lang="en-US" dirty="0" smtClean="0"/>
              <a:t>Array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41015" y="2331720"/>
            <a:ext cx="4571515" cy="8001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(5) as Integer</a:t>
            </a:r>
          </a:p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(1) = 357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41015" y="196238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54866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C++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754866" y="3908941"/>
            <a:ext cx="5508774" cy="67448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= 357;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4866" y="4850011"/>
            <a:ext cx="5508774" cy="12650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[5];</a:t>
            </a:r>
          </a:p>
          <a:p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= 47;</a:t>
            </a:r>
          </a:p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91;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6;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7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3415" y="2343150"/>
            <a:ext cx="5577355" cy="19202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Names(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as String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Names(1) = “George Washington”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Names(2)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“John Adams”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Names(3)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“Thomas Jefferson”</a:t>
            </a:r>
          </a:p>
          <a:p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 Names (2)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3415" y="197381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3415" y="4560570"/>
            <a:ext cx="493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prints the name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John Adams </a:t>
            </a:r>
            <a:r>
              <a:rPr lang="en-US" dirty="0" smtClean="0"/>
              <a:t>on screen.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455295"/>
          </a:xfrm>
        </p:spPr>
        <p:txBody>
          <a:bodyPr/>
          <a:lstStyle/>
          <a:p>
            <a:r>
              <a:rPr lang="en-US" dirty="0" smtClean="0"/>
              <a:t>Sometime known as a Data Grid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82683"/>
              </p:ext>
            </p:extLst>
          </p:nvPr>
        </p:nvGraphicFramePr>
        <p:xfrm>
          <a:off x="1078230" y="2642870"/>
          <a:ext cx="2887980" cy="3232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3990"/>
                <a:gridCol w="1443990"/>
              </a:tblGrid>
              <a:tr h="80803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(1,1)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(1,2)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808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(2,1)</a:t>
                      </a:r>
                      <a:endParaRPr 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(2,2)</a:t>
                      </a:r>
                      <a:endParaRPr lang="en-US" sz="1400" b="1" dirty="0" smtClean="0"/>
                    </a:p>
                  </a:txBody>
                  <a:tcPr anchor="ctr"/>
                </a:tc>
              </a:tr>
              <a:tr h="808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(3,1)</a:t>
                      </a:r>
                      <a:endParaRPr 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(3,2)</a:t>
                      </a:r>
                      <a:endParaRPr lang="en-US" sz="1400" b="1" dirty="0" smtClean="0"/>
                    </a:p>
                  </a:txBody>
                  <a:tcPr anchor="ctr"/>
                </a:tc>
              </a:tr>
              <a:tr h="808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(4,1)</a:t>
                      </a:r>
                      <a:endParaRPr 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BigArray</a:t>
                      </a:r>
                      <a:r>
                        <a:rPr lang="en-US" sz="1400" b="1" baseline="0" dirty="0" smtClean="0"/>
                        <a:t> (4,2)</a:t>
                      </a:r>
                      <a:endParaRPr lang="en-US" sz="1400" b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355314" y="3028950"/>
            <a:ext cx="4571515" cy="4000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(4,2) as String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5314" y="265961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55314" y="4344591"/>
            <a:ext cx="63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C++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4355314" y="4726841"/>
            <a:ext cx="4571515" cy="4052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[4][2];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55314" y="3684270"/>
            <a:ext cx="4571515" cy="4000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(2,4,3,8) as String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55313" y="5416451"/>
            <a:ext cx="4571515" cy="4052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[2][4][3][8];</a:t>
            </a:r>
          </a:p>
        </p:txBody>
      </p:sp>
    </p:spTree>
    <p:extLst>
      <p:ext uri="{BB962C8B-B14F-4D97-AF65-F5344CB8AC3E}">
        <p14:creationId xmlns:p14="http://schemas.microsoft.com/office/powerpoint/2010/main" val="708722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5353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Storing and Getting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7224" y="2609850"/>
            <a:ext cx="5040146" cy="13563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(4,2) as String</a:t>
            </a:r>
          </a:p>
          <a:p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(4,1) = “Grover Cleveland”</a:t>
            </a:r>
          </a:p>
          <a:p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BigArray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(4,1)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3415" y="4168378"/>
            <a:ext cx="5759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prints the 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Grover Cleveland </a:t>
            </a:r>
            <a:r>
              <a:rPr lang="en-US" dirty="0" smtClean="0"/>
              <a:t>on screen.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99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Arrays take up more space</a:t>
            </a:r>
          </a:p>
          <a:p>
            <a:r>
              <a:rPr lang="en-US" dirty="0" smtClean="0"/>
              <a:t>Arrays can hold only one data type</a:t>
            </a:r>
          </a:p>
          <a:p>
            <a:r>
              <a:rPr lang="en-US" dirty="0" smtClean="0"/>
              <a:t>Searching and sorting is difficult</a:t>
            </a:r>
          </a:p>
          <a:p>
            <a:r>
              <a:rPr lang="en-US" smtClean="0"/>
              <a:t>Inserting </a:t>
            </a:r>
            <a:r>
              <a:rPr lang="en-US" dirty="0" smtClean="0"/>
              <a:t>and removing data is cumbersome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0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Sorting Algorithms</a:t>
            </a:r>
            <a:endParaRPr lang="en-US" sz="2400" dirty="0"/>
          </a:p>
          <a:p>
            <a:r>
              <a:rPr lang="en-US" sz="2400" dirty="0" smtClean="0"/>
              <a:t>Searching </a:t>
            </a:r>
            <a:r>
              <a:rPr lang="en-US" sz="2400" dirty="0"/>
              <a:t>Algorithms</a:t>
            </a:r>
          </a:p>
          <a:p>
            <a:r>
              <a:rPr lang="en-US" sz="2400" dirty="0" smtClean="0"/>
              <a:t>String Searching </a:t>
            </a:r>
            <a:r>
              <a:rPr lang="en-US" sz="2400" dirty="0"/>
              <a:t>Algorithms</a:t>
            </a:r>
            <a:endParaRPr lang="en-US" sz="2400" dirty="0" smtClean="0"/>
          </a:p>
          <a:p>
            <a:pPr marL="342900" lvl="1" indent="-342900"/>
            <a:r>
              <a:rPr lang="en-US" dirty="0"/>
              <a:t>Data Compression Algorithms</a:t>
            </a:r>
          </a:p>
          <a:p>
            <a:pPr marL="342900" lvl="1" indent="-342900"/>
            <a:r>
              <a:rPr lang="en-US" dirty="0"/>
              <a:t>Encryption </a:t>
            </a:r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4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a typeface="ＭＳ Ｐゴシック" pitchFamily="34" charset="-128"/>
              </a:rPr>
              <a:t>Part III - </a:t>
            </a:r>
            <a:r>
              <a:rPr lang="en-US" sz="2000" dirty="0"/>
              <a:t>Data Structures 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III - </a:t>
            </a:r>
            <a:r>
              <a:rPr lang="en-US" sz="1600" dirty="0"/>
              <a:t>Chapter 1 - Structures and Arrays</a:t>
            </a:r>
            <a:br>
              <a:rPr lang="en-US" sz="1600" dirty="0"/>
            </a:br>
            <a:endParaRPr lang="en-US" sz="1800" dirty="0"/>
          </a:p>
          <a:p>
            <a:r>
              <a:rPr lang="en-US" sz="2000" dirty="0">
                <a:ea typeface="ＭＳ Ｐゴシック" pitchFamily="34" charset="-128"/>
              </a:rPr>
              <a:t>Part IV – </a:t>
            </a:r>
            <a:r>
              <a:rPr lang="en-US" sz="2000" dirty="0"/>
              <a:t>Algorithms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IV - </a:t>
            </a:r>
            <a:r>
              <a:rPr lang="en-US" sz="1600" dirty="0"/>
              <a:t>Chapter 1 - Sorting Algorithm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IV - </a:t>
            </a:r>
            <a:r>
              <a:rPr lang="en-US" sz="1600" dirty="0"/>
              <a:t>Chapter 2 - Searching Algorithms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IV - </a:t>
            </a:r>
            <a:r>
              <a:rPr lang="en-US" sz="1600" dirty="0"/>
              <a:t>Chapter 3 - String </a:t>
            </a:r>
            <a:r>
              <a:rPr lang="en-US" sz="1600" dirty="0" smtClean="0"/>
              <a:t>Searching</a:t>
            </a:r>
          </a:p>
          <a:p>
            <a:pPr lvl="1"/>
            <a:r>
              <a:rPr lang="en-US" sz="1600" dirty="0" smtClean="0">
                <a:ea typeface="ＭＳ Ｐゴシック" pitchFamily="34" charset="-128"/>
              </a:rPr>
              <a:t>Part </a:t>
            </a:r>
            <a:r>
              <a:rPr lang="en-US" sz="1600" dirty="0">
                <a:ea typeface="ＭＳ Ｐゴシック" pitchFamily="34" charset="-128"/>
              </a:rPr>
              <a:t>IV - </a:t>
            </a:r>
            <a:r>
              <a:rPr lang="en-US" sz="1600" dirty="0"/>
              <a:t>Chapter </a:t>
            </a:r>
            <a:r>
              <a:rPr lang="en-US" sz="1600" dirty="0" smtClean="0"/>
              <a:t>4 - Data </a:t>
            </a:r>
            <a:r>
              <a:rPr lang="en-US" sz="1600" dirty="0"/>
              <a:t>Compression </a:t>
            </a:r>
            <a:r>
              <a:rPr lang="en-US" sz="1600" dirty="0" smtClean="0"/>
              <a:t>Algorithms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IV - </a:t>
            </a:r>
            <a:r>
              <a:rPr lang="en-US" sz="1600" dirty="0"/>
              <a:t>Chapter </a:t>
            </a:r>
            <a:r>
              <a:rPr lang="en-US" sz="1600" dirty="0" smtClean="0"/>
              <a:t>5 - Encryption Algorithms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r>
              <a:rPr lang="en-US" sz="2000" dirty="0">
                <a:ea typeface="ＭＳ Ｐゴシック" pitchFamily="34" charset="-128"/>
              </a:rPr>
              <a:t>Part V – </a:t>
            </a:r>
            <a:r>
              <a:rPr lang="en-US" sz="2000" dirty="0"/>
              <a:t>Web Programming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V – </a:t>
            </a:r>
            <a:r>
              <a:rPr lang="en-US" sz="1600" dirty="0"/>
              <a:t>Chapter 1 - </a:t>
            </a:r>
            <a:r>
              <a:rPr lang="en-US" sz="1600" dirty="0" err="1"/>
              <a:t>HyperText</a:t>
            </a:r>
            <a:r>
              <a:rPr lang="en-US" sz="1600" dirty="0"/>
              <a:t> Markup Language (HTML)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V – </a:t>
            </a:r>
            <a:r>
              <a:rPr lang="en-US" sz="1600" dirty="0"/>
              <a:t>Chapter 2 - Cascading Style Sheets (CSS)</a:t>
            </a:r>
          </a:p>
          <a:p>
            <a:pPr lvl="1"/>
            <a:r>
              <a:rPr lang="en-US" sz="1600" dirty="0">
                <a:ea typeface="ＭＳ Ｐゴシック" pitchFamily="34" charset="-128"/>
              </a:rPr>
              <a:t>Part V – </a:t>
            </a:r>
            <a:r>
              <a:rPr lang="en-US" sz="1600" dirty="0"/>
              <a:t>Chapter 3 - JavaScript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14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dirty="0" smtClean="0"/>
              <a:t>Algorithms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683780"/>
              </p:ext>
            </p:extLst>
          </p:nvPr>
        </p:nvGraphicFramePr>
        <p:xfrm>
          <a:off x="196850" y="2480309"/>
          <a:ext cx="8750300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7575"/>
                <a:gridCol w="2187575"/>
                <a:gridCol w="2187575"/>
                <a:gridCol w="2187575"/>
              </a:tblGrid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Algorithm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Worst</a:t>
                      </a:r>
                      <a:endParaRPr lang="en-US" dirty="0"/>
                    </a:p>
                  </a:txBody>
                  <a:tcPr/>
                </a:tc>
              </a:tr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Bubble 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O(n^2)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</a:tr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Selection 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</a:tr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Insertion 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</a:tr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 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</a:tr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Merge</a:t>
                      </a:r>
                      <a:r>
                        <a:rPr lang="en-US" baseline="0" dirty="0" smtClean="0"/>
                        <a:t> 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</a:tr>
              <a:tr h="3202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Quick 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O(n*log(n))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O(n^2)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89787" y="1817370"/>
            <a:ext cx="6564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of Different Sorting Algorithms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07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</a:t>
            </a:r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1495425"/>
          </a:xfrm>
        </p:spPr>
        <p:txBody>
          <a:bodyPr/>
          <a:lstStyle/>
          <a:p>
            <a:r>
              <a:rPr lang="en-US" dirty="0" smtClean="0"/>
              <a:t>Category of Searching Algorithms</a:t>
            </a:r>
          </a:p>
          <a:p>
            <a:pPr lvl="1"/>
            <a:r>
              <a:rPr lang="en-US" dirty="0" smtClean="0"/>
              <a:t>Uninformed (Brute-Force)</a:t>
            </a:r>
          </a:p>
          <a:p>
            <a:pPr lvl="1"/>
            <a:r>
              <a:rPr lang="en-US" dirty="0" smtClean="0"/>
              <a:t>Informed (Heuristic)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7240" y="3429000"/>
            <a:ext cx="2403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Uninformed Algorithm</a:t>
            </a:r>
          </a:p>
          <a:p>
            <a:r>
              <a:rPr lang="en-US" dirty="0" smtClean="0"/>
              <a:t>Sequential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40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/>
              <a:t>Search </a:t>
            </a:r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Uninformed Algorithm</a:t>
            </a:r>
          </a:p>
          <a:p>
            <a:r>
              <a:rPr lang="en-US" dirty="0" smtClean="0"/>
              <a:t>Backward or Forward</a:t>
            </a:r>
          </a:p>
          <a:p>
            <a:r>
              <a:rPr lang="en-US" dirty="0" smtClean="0"/>
              <a:t>Block</a:t>
            </a:r>
          </a:p>
          <a:p>
            <a:r>
              <a:rPr lang="en-US" dirty="0" smtClean="0"/>
              <a:t>Binary</a:t>
            </a:r>
          </a:p>
          <a:p>
            <a:r>
              <a:rPr lang="en-US" dirty="0" smtClean="0"/>
              <a:t>Interpolation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85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</a:p>
          <a:p>
            <a:pPr lvl="1"/>
            <a:r>
              <a:rPr lang="en-US" dirty="0" smtClean="0"/>
              <a:t>Clustered Index</a:t>
            </a:r>
          </a:p>
          <a:p>
            <a:pPr lvl="1"/>
            <a:r>
              <a:rPr lang="en-US" dirty="0" err="1" smtClean="0"/>
              <a:t>Unclustered</a:t>
            </a:r>
            <a:r>
              <a:rPr lang="en-US" dirty="0" smtClean="0"/>
              <a:t> Index</a:t>
            </a:r>
          </a:p>
          <a:p>
            <a:r>
              <a:rPr lang="en-US" dirty="0" smtClean="0"/>
              <a:t>Adversarial Search</a:t>
            </a:r>
          </a:p>
          <a:p>
            <a:r>
              <a:rPr lang="en-US" dirty="0" smtClean="0"/>
              <a:t>Alpha-bets Pruning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25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Searching </a:t>
            </a:r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Sequential Text</a:t>
            </a:r>
          </a:p>
          <a:p>
            <a:r>
              <a:rPr lang="en-US" sz="2400" dirty="0" smtClean="0"/>
              <a:t>Boyer-Moore Algorithm</a:t>
            </a:r>
          </a:p>
          <a:p>
            <a:r>
              <a:rPr lang="en-US" sz="2400" dirty="0" smtClean="0"/>
              <a:t>Rabin-Karp Algorithm</a:t>
            </a:r>
          </a:p>
          <a:p>
            <a:r>
              <a:rPr lang="en-US" sz="2400" dirty="0" smtClean="0"/>
              <a:t>Shift Or Algorithm</a:t>
            </a:r>
          </a:p>
          <a:p>
            <a:endParaRPr lang="en-US" sz="2400" dirty="0"/>
          </a:p>
          <a:p>
            <a:r>
              <a:rPr lang="en-US" sz="2400" dirty="0" smtClean="0"/>
              <a:t>Regular Expressions</a:t>
            </a:r>
          </a:p>
          <a:p>
            <a:r>
              <a:rPr lang="en-US" sz="2400" dirty="0" smtClean="0"/>
              <a:t>Multiple Character Patterns</a:t>
            </a:r>
          </a:p>
          <a:p>
            <a:r>
              <a:rPr lang="en-US" sz="2400" dirty="0" smtClean="0"/>
              <a:t>Alternate Patterns</a:t>
            </a:r>
          </a:p>
          <a:p>
            <a:r>
              <a:rPr lang="en-US" sz="2400" dirty="0" smtClean="0"/>
              <a:t>Phonetically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3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002060"/>
                </a:solidFill>
              </a:rPr>
              <a:t>Data Compression </a:t>
            </a:r>
            <a:r>
              <a:rPr lang="en-US" dirty="0" smtClean="0">
                <a:solidFill>
                  <a:srgbClr val="002060"/>
                </a:solidFill>
              </a:rPr>
              <a:t>Algorithms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Lossless Data Compression</a:t>
            </a:r>
          </a:p>
          <a:p>
            <a:pPr lvl="1"/>
            <a:r>
              <a:rPr lang="en-US" dirty="0" smtClean="0"/>
              <a:t>Run-Length Encoding (RLE)</a:t>
            </a:r>
          </a:p>
          <a:p>
            <a:pPr lvl="1"/>
            <a:r>
              <a:rPr lang="en-US" dirty="0" smtClean="0"/>
              <a:t>Burrow-Wheeler Algorithm</a:t>
            </a:r>
          </a:p>
          <a:p>
            <a:pPr lvl="1"/>
            <a:r>
              <a:rPr lang="en-US" dirty="0" smtClean="0"/>
              <a:t>Dictionary Encoding</a:t>
            </a:r>
          </a:p>
          <a:p>
            <a:pPr lvl="1"/>
            <a:r>
              <a:rPr lang="en-US" dirty="0" smtClean="0"/>
              <a:t>LZ77 Algorithm</a:t>
            </a:r>
          </a:p>
          <a:p>
            <a:pPr lvl="1"/>
            <a:r>
              <a:rPr lang="en-US" dirty="0" smtClean="0"/>
              <a:t>LZW Algorithm</a:t>
            </a:r>
          </a:p>
          <a:p>
            <a:r>
              <a:rPr lang="en-US" dirty="0" err="1"/>
              <a:t>Lossy</a:t>
            </a:r>
            <a:r>
              <a:rPr lang="en-US" dirty="0"/>
              <a:t> Data Compression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95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002060"/>
                </a:solidFill>
              </a:rPr>
              <a:t>Encryption </a:t>
            </a:r>
            <a:r>
              <a:rPr lang="en-US" dirty="0" smtClean="0">
                <a:solidFill>
                  <a:srgbClr val="002060"/>
                </a:solidFill>
              </a:rPr>
              <a:t>Algorithms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 Ciphers</a:t>
            </a:r>
          </a:p>
          <a:p>
            <a:r>
              <a:rPr lang="en-US" dirty="0" smtClean="0"/>
              <a:t>Block Ciphers</a:t>
            </a:r>
          </a:p>
          <a:p>
            <a:pPr lvl="1"/>
            <a:r>
              <a:rPr lang="en-US" dirty="0" smtClean="0"/>
              <a:t>Electronic Code Book (ECB)</a:t>
            </a:r>
          </a:p>
          <a:p>
            <a:pPr lvl="1"/>
            <a:r>
              <a:rPr lang="en-US" dirty="0" smtClean="0"/>
              <a:t>Cipher-block Chaining (CBC)</a:t>
            </a:r>
          </a:p>
          <a:p>
            <a:r>
              <a:rPr lang="en-US" dirty="0" smtClean="0"/>
              <a:t>Symmetrical Encryption</a:t>
            </a:r>
          </a:p>
          <a:p>
            <a:r>
              <a:rPr lang="en-US" dirty="0" smtClean="0"/>
              <a:t>Asymmetrical Encryption</a:t>
            </a:r>
          </a:p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152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HyperText</a:t>
            </a:r>
            <a:r>
              <a:rPr lang="en-US" sz="2400" dirty="0"/>
              <a:t> Markup Language (HTML)</a:t>
            </a:r>
          </a:p>
          <a:p>
            <a:r>
              <a:rPr lang="en-US" sz="2400" dirty="0" smtClean="0"/>
              <a:t>Cascading </a:t>
            </a:r>
            <a:r>
              <a:rPr lang="en-US" sz="2400" dirty="0"/>
              <a:t>Style Sheets (CSS)</a:t>
            </a:r>
          </a:p>
          <a:p>
            <a:r>
              <a:rPr lang="en-US" sz="2400" dirty="0" smtClean="0"/>
              <a:t>JavaScript</a:t>
            </a:r>
            <a:endParaRPr lang="en-US" sz="2400" dirty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41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HyperText</a:t>
            </a:r>
            <a:r>
              <a:rPr lang="en-US" dirty="0"/>
              <a:t> Markup Language (HTML)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is HTML? </a:t>
            </a:r>
          </a:p>
          <a:p>
            <a:pPr lvl="0"/>
            <a:r>
              <a:rPr lang="en-US" dirty="0" smtClean="0"/>
              <a:t>HTML5</a:t>
            </a:r>
          </a:p>
          <a:p>
            <a:pPr lvl="0"/>
            <a:r>
              <a:rPr lang="en-US" dirty="0" smtClean="0"/>
              <a:t>Images</a:t>
            </a:r>
          </a:p>
          <a:p>
            <a:pPr lvl="0"/>
            <a:r>
              <a:rPr lang="en-US" dirty="0" smtClean="0"/>
              <a:t>Links</a:t>
            </a:r>
          </a:p>
          <a:p>
            <a:pPr lvl="0"/>
            <a:r>
              <a:rPr lang="en-US" dirty="0" smtClean="0"/>
              <a:t>Tables </a:t>
            </a:r>
          </a:p>
          <a:p>
            <a:pPr lvl="0"/>
            <a:r>
              <a:rPr lang="en-US" dirty="0" smtClean="0"/>
              <a:t>Forms</a:t>
            </a:r>
          </a:p>
          <a:p>
            <a:pPr lvl="0"/>
            <a:r>
              <a:rPr lang="en-US" dirty="0" smtClean="0"/>
              <a:t>Lists</a:t>
            </a:r>
          </a:p>
          <a:p>
            <a:pPr lvl="0"/>
            <a:r>
              <a:rPr lang="en-US" dirty="0" smtClean="0">
                <a:hlinkClick r:id="rId2"/>
              </a:rPr>
              <a:t>Web Presentation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Cascading Style Sheets (CSS)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is CSS</a:t>
            </a:r>
            <a:r>
              <a:rPr lang="en-US" dirty="0"/>
              <a:t>? </a:t>
            </a:r>
            <a:endParaRPr lang="en-US" sz="2400" dirty="0"/>
          </a:p>
          <a:p>
            <a:pPr lvl="0"/>
            <a:r>
              <a:rPr lang="en-US" dirty="0" smtClean="0"/>
              <a:t>CSS Syntax</a:t>
            </a:r>
            <a:endParaRPr lang="en-US" sz="2400" dirty="0"/>
          </a:p>
          <a:p>
            <a:pPr lvl="0"/>
            <a:r>
              <a:rPr lang="en-US" dirty="0" smtClean="0"/>
              <a:t>Id &amp; Class</a:t>
            </a:r>
            <a:endParaRPr lang="en-US" sz="2400" dirty="0"/>
          </a:p>
          <a:p>
            <a:pPr lvl="0"/>
            <a:r>
              <a:rPr lang="en-US" dirty="0" smtClean="0"/>
              <a:t>Box Model</a:t>
            </a:r>
            <a:endParaRPr lang="en-US" sz="2400" dirty="0"/>
          </a:p>
          <a:p>
            <a:pPr lvl="0"/>
            <a:r>
              <a:rPr lang="en-US" dirty="0" smtClean="0"/>
              <a:t>Styling</a:t>
            </a:r>
            <a:endParaRPr lang="en-US" sz="2400" dirty="0"/>
          </a:p>
          <a:p>
            <a:pPr lvl="0"/>
            <a:r>
              <a:rPr lang="en-US" dirty="0"/>
              <a:t>Advanced CSS </a:t>
            </a:r>
            <a:endParaRPr lang="en-US" sz="2400" dirty="0"/>
          </a:p>
          <a:p>
            <a:r>
              <a:rPr lang="en-US" dirty="0" smtClean="0"/>
              <a:t>References</a:t>
            </a:r>
            <a:endParaRPr lang="en-US" sz="3600" dirty="0"/>
          </a:p>
          <a:p>
            <a:r>
              <a:rPr lang="en-US" dirty="0" smtClean="0">
                <a:hlinkClick r:id="rId2"/>
              </a:rPr>
              <a:t>Web Presentation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Part III - Data Structures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1 - </a:t>
            </a:r>
            <a:r>
              <a:rPr lang="en-US" dirty="0"/>
              <a:t>Structures and </a:t>
            </a:r>
            <a:r>
              <a:rPr lang="en-US" dirty="0" smtClean="0"/>
              <a:t>Arrays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Textbook (Individualized Study)</a:t>
            </a:r>
            <a:endParaRPr lang="en-US" dirty="0"/>
          </a:p>
          <a:p>
            <a:r>
              <a:rPr lang="en-US" dirty="0" smtClean="0"/>
              <a:t>Chapter 2 – Sets and Linked Lists</a:t>
            </a:r>
          </a:p>
          <a:p>
            <a:r>
              <a:rPr lang="en-US" dirty="0" smtClean="0"/>
              <a:t>Chapter 3 – Collections and Dictionaries</a:t>
            </a:r>
          </a:p>
          <a:p>
            <a:r>
              <a:rPr lang="en-US" dirty="0" smtClean="0"/>
              <a:t>Chapter 4 – Stacks, Queues, </a:t>
            </a:r>
            <a:r>
              <a:rPr lang="en-US" dirty="0" err="1" smtClean="0"/>
              <a:t>Disques</a:t>
            </a:r>
            <a:endParaRPr lang="en-US" dirty="0" smtClean="0"/>
          </a:p>
          <a:p>
            <a:r>
              <a:rPr lang="en-US" dirty="0" smtClean="0"/>
              <a:t>Chapter 5 – Graphs and Trees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87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hlinkClick r:id="rId2"/>
              </a:rPr>
              <a:t>What is JavaScript? </a:t>
            </a:r>
            <a:endParaRPr lang="en-US" dirty="0"/>
          </a:p>
          <a:p>
            <a:pPr lvl="0"/>
            <a:r>
              <a:rPr lang="en-US" dirty="0">
                <a:hlinkClick r:id="rId3"/>
              </a:rPr>
              <a:t>How it Works </a:t>
            </a:r>
            <a:endParaRPr lang="en-US" dirty="0"/>
          </a:p>
          <a:p>
            <a:r>
              <a:rPr lang="en-US" dirty="0" smtClean="0"/>
              <a:t>JavaScript Syntax</a:t>
            </a:r>
          </a:p>
          <a:p>
            <a:pPr lvl="1"/>
            <a:r>
              <a:rPr lang="en-US" dirty="0" smtClean="0"/>
              <a:t>Creating Comments and Variables</a:t>
            </a:r>
          </a:p>
          <a:p>
            <a:pPr lvl="1"/>
            <a:r>
              <a:rPr lang="en-US" dirty="0" smtClean="0"/>
              <a:t>Using Operators </a:t>
            </a:r>
          </a:p>
          <a:p>
            <a:pPr lvl="1"/>
            <a:r>
              <a:rPr lang="en-US" dirty="0" smtClean="0"/>
              <a:t>Branching and Looping Statements</a:t>
            </a:r>
          </a:p>
          <a:p>
            <a:pPr lvl="1"/>
            <a:r>
              <a:rPr lang="en-US" dirty="0" smtClean="0"/>
              <a:t>Creating Functions</a:t>
            </a:r>
          </a:p>
          <a:p>
            <a:pPr lvl="1"/>
            <a:r>
              <a:rPr lang="en-US" dirty="0" smtClean="0"/>
              <a:t>Arrays</a:t>
            </a:r>
            <a:endParaRPr lang="en-US" dirty="0"/>
          </a:p>
          <a:p>
            <a:pPr lvl="0"/>
            <a:r>
              <a:rPr lang="en-US" dirty="0" smtClean="0">
                <a:hlinkClick r:id="rId4"/>
              </a:rPr>
              <a:t>JavaScript </a:t>
            </a:r>
            <a:r>
              <a:rPr lang="en-US" dirty="0">
                <a:hlinkClick r:id="rId4"/>
              </a:rPr>
              <a:t>Frameworks (Libraries</a:t>
            </a:r>
            <a:r>
              <a:rPr lang="en-US" dirty="0" smtClean="0">
                <a:hlinkClick r:id="rId4"/>
              </a:rPr>
              <a:t>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863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- Creating Comments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7224" y="2072640"/>
            <a:ext cx="7710956" cy="17792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the JavaScript code is stored in a file that has the 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extension.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&lt;script language=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=“filename.js”&gt;&lt;/script&gt;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bodt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587224" y="4110990"/>
            <a:ext cx="7710956" cy="17792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the JavaScript code is stored in a file that has the 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extension. */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&lt;script language=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=“filename.js”&gt;&lt;/script&gt;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bodt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62705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- Creating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7224" y="2072640"/>
            <a:ext cx="7710956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VariableName1, VariableName2,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0" y="3429000"/>
            <a:ext cx="3993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Variable Names are Case Sensitive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43709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- </a:t>
            </a:r>
            <a:r>
              <a:rPr lang="en-US" dirty="0"/>
              <a:t>Using Operators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15143"/>
              </p:ext>
            </p:extLst>
          </p:nvPr>
        </p:nvGraphicFramePr>
        <p:xfrm>
          <a:off x="196850" y="2573655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0650"/>
                <a:gridCol w="3172884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Mathematical</a:t>
                      </a:r>
                      <a:r>
                        <a:rPr lang="en-US" baseline="0" dirty="0" smtClean="0"/>
                        <a:t>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+</a:t>
                      </a:r>
                      <a:r>
                        <a:rPr lang="en-US" b="1" baseline="0" dirty="0" smtClean="0"/>
                        <a:t> 3.4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Subtraction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203.9 – 9.12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 * 146.7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 / 8.41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Modula 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35 % 9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37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- Using Operators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551328"/>
              </p:ext>
            </p:extLst>
          </p:nvPr>
        </p:nvGraphicFramePr>
        <p:xfrm>
          <a:off x="1807210" y="2333625"/>
          <a:ext cx="55295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8986"/>
                <a:gridCol w="2840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Relational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Equals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equal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or equal to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 </a:t>
                      </a:r>
                      <a:r>
                        <a:rPr lang="en-US" b="1" dirty="0" smtClean="0"/>
                        <a:t>or equal to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12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- Using Operators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504399"/>
              </p:ext>
            </p:extLst>
          </p:nvPr>
        </p:nvGraphicFramePr>
        <p:xfrm>
          <a:off x="196850" y="1933575"/>
          <a:ext cx="8750300" cy="3388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5150"/>
                <a:gridCol w="4375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Logical</a:t>
                      </a:r>
                      <a:r>
                        <a:rPr lang="en-US" baseline="0" dirty="0" smtClean="0"/>
                        <a:t> Operators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&amp;&amp;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True</a:t>
                      </a:r>
                      <a:r>
                        <a:rPr lang="en-US" b="1" baseline="0" dirty="0" smtClean="0"/>
                        <a:t> &amp;&amp; True = True</a:t>
                      </a:r>
                      <a:br>
                        <a:rPr lang="en-US" b="1" baseline="0" dirty="0" smtClean="0"/>
                      </a:br>
                      <a:r>
                        <a:rPr lang="en-US" b="1" dirty="0" err="1" smtClean="0"/>
                        <a:t>True</a:t>
                      </a:r>
                      <a:r>
                        <a:rPr lang="en-US" b="1" baseline="0" dirty="0" smtClean="0"/>
                        <a:t> &amp;&amp; False = False</a:t>
                      </a:r>
                      <a:br>
                        <a:rPr lang="en-US" b="1" baseline="0" dirty="0" smtClean="0"/>
                      </a:br>
                      <a:r>
                        <a:rPr lang="en-US" b="1" baseline="0" dirty="0" err="1" smtClean="0"/>
                        <a:t>False</a:t>
                      </a:r>
                      <a:r>
                        <a:rPr lang="en-US" b="1" baseline="0" dirty="0" smtClean="0"/>
                        <a:t> &amp;&amp; </a:t>
                      </a:r>
                      <a:r>
                        <a:rPr lang="en-US" b="1" dirty="0" smtClean="0"/>
                        <a:t>True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Flase</a:t>
                      </a: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err="1" smtClean="0"/>
                        <a:t>Flase</a:t>
                      </a:r>
                      <a:r>
                        <a:rPr lang="en-US" b="1" baseline="0" dirty="0" smtClean="0"/>
                        <a:t> &amp;&amp; </a:t>
                      </a:r>
                      <a:r>
                        <a:rPr lang="en-US" b="1" baseline="0" dirty="0" err="1" smtClean="0"/>
                        <a:t>Flase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Flase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||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True</a:t>
                      </a:r>
                      <a:r>
                        <a:rPr lang="en-US" b="1" baseline="0" dirty="0" smtClean="0"/>
                        <a:t> || True = True</a:t>
                      </a:r>
                      <a:br>
                        <a:rPr lang="en-US" b="1" baseline="0" dirty="0" smtClean="0"/>
                      </a:br>
                      <a:r>
                        <a:rPr lang="en-US" b="1" dirty="0" err="1" smtClean="0"/>
                        <a:t>True</a:t>
                      </a:r>
                      <a:r>
                        <a:rPr lang="en-US" b="1" baseline="0" dirty="0" smtClean="0"/>
                        <a:t> || False = True</a:t>
                      </a: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False || True = True</a:t>
                      </a: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False || False = False 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!True</a:t>
                      </a:r>
                      <a:r>
                        <a:rPr lang="en-US" b="1" baseline="0" dirty="0" smtClean="0"/>
                        <a:t> = False</a:t>
                      </a:r>
                      <a:br>
                        <a:rPr lang="en-US" b="1" baseline="0" dirty="0" smtClean="0"/>
                      </a:br>
                      <a:r>
                        <a:rPr lang="en-US" b="1" dirty="0" smtClean="0"/>
                        <a:t>!</a:t>
                      </a:r>
                      <a:r>
                        <a:rPr lang="en-US" b="1" baseline="0" dirty="0" smtClean="0"/>
                        <a:t> False= True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42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- Using Operators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2960" y="1773555"/>
            <a:ext cx="7509510" cy="51244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Increment and Decrement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3404" y="284226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+ 1;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6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6</a:t>
            </a: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3414" y="466344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- 1;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5929" y="282321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j++;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6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19100" y="232410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Increment Operators</a:t>
            </a:r>
            <a:endParaRPr lang="en-US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551029" y="390525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Decrement Operators</a:t>
            </a:r>
            <a:endParaRPr lang="en-US" kern="0" dirty="0"/>
          </a:p>
        </p:txBody>
      </p:sp>
      <p:sp>
        <p:nvSpPr>
          <p:cNvPr id="15" name="Rectangle 14"/>
          <p:cNvSpPr/>
          <p:nvPr/>
        </p:nvSpPr>
        <p:spPr>
          <a:xfrm>
            <a:off x="5465929" y="466344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j--;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4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45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- Using Operators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607474"/>
              </p:ext>
            </p:extLst>
          </p:nvPr>
        </p:nvGraphicFramePr>
        <p:xfrm>
          <a:off x="196849" y="2316480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070"/>
                <a:gridCol w="3241464"/>
                <a:gridCol w="29167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Assignment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Addition</a:t>
                      </a:r>
                      <a:r>
                        <a:rPr lang="en-US" b="1" baseline="0" dirty="0" smtClean="0"/>
                        <a:t>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+= 7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+ 7)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Subtraction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-= 4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- 4)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Multiplication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*= y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* y)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Division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/= 3.5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/3.5)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Module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%= 2.8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% 2.8)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14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</a:t>
            </a:r>
            <a:r>
              <a:rPr lang="en-US" dirty="0" smtClean="0"/>
              <a:t>– Branching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32054" y="3021330"/>
            <a:ext cx="2434106" cy="15659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40322" y="2207895"/>
            <a:ext cx="3417570" cy="51244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4434840" y="1922145"/>
            <a:ext cx="4229100" cy="93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kern="0" dirty="0" smtClean="0"/>
              <a:t>IF-Else Switch Statement</a:t>
            </a:r>
            <a:endParaRPr lang="en-US" kern="0" dirty="0"/>
          </a:p>
        </p:txBody>
      </p:sp>
      <p:sp>
        <p:nvSpPr>
          <p:cNvPr id="10" name="Rectangle 9"/>
          <p:cNvSpPr/>
          <p:nvPr/>
        </p:nvSpPr>
        <p:spPr>
          <a:xfrm>
            <a:off x="5332336" y="3009900"/>
            <a:ext cx="2908693" cy="25336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Switch (expression)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value1: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break;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value2: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break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default;: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6981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– </a:t>
            </a:r>
            <a:r>
              <a:rPr lang="en-US" dirty="0" smtClean="0"/>
              <a:t>Looping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24" y="203835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increment)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724" y="355092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4;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3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Arrays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Array: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Series or list of variables in computer memory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All share the same name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Each has a different subscript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Subscript (or index):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Position number of an item in an array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Subscripts are always a sequence of integers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B4D7E49-6E37-4DFA-9A11-79CCC1B4AF69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4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–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24" y="3590925"/>
            <a:ext cx="7863356" cy="4781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Parameter List: Define any data and their data types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13354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(Parameter list)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Commands;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455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–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[93.42, “Hi there”, 31];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824" y="278320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Array (x);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4824" y="3305175"/>
            <a:ext cx="7863356" cy="4781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(x): Defines array size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34824" y="3952875"/>
            <a:ext cx="5005856" cy="89344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93.42;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 = “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Hi there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31;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68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-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hlinkClick r:id="rId2"/>
              </a:rPr>
              <a:t>JavaScript Frameworks (Libraries)</a:t>
            </a:r>
            <a:endParaRPr lang="en-US" dirty="0"/>
          </a:p>
          <a:p>
            <a:pPr lvl="1"/>
            <a:r>
              <a:rPr lang="en-US" dirty="0" err="1"/>
              <a:t>jQuery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Prototype </a:t>
            </a:r>
          </a:p>
          <a:p>
            <a:pPr lvl="1"/>
            <a:r>
              <a:rPr lang="en-US" dirty="0" err="1"/>
              <a:t>MooTools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Other Libraries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998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45821"/>
            <a:ext cx="8762999" cy="800100"/>
          </a:xfrm>
        </p:spPr>
        <p:txBody>
          <a:bodyPr/>
          <a:lstStyle/>
          <a:p>
            <a:r>
              <a:rPr lang="en-US" dirty="0" smtClean="0"/>
              <a:t>Session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613535"/>
            <a:ext cx="8750300" cy="4192588"/>
          </a:xfrm>
        </p:spPr>
        <p:txBody>
          <a:bodyPr/>
          <a:lstStyle/>
          <a:p>
            <a:r>
              <a:rPr lang="en-US" sz="1800" dirty="0">
                <a:ea typeface="ＭＳ Ｐゴシック" pitchFamily="34" charset="-128"/>
              </a:rPr>
              <a:t>Part III - </a:t>
            </a:r>
            <a:r>
              <a:rPr lang="en-US" sz="1800" dirty="0"/>
              <a:t>Data Structures 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III - </a:t>
            </a:r>
            <a:r>
              <a:rPr lang="en-US" sz="1400" dirty="0"/>
              <a:t>Chapter 1 - Structures and Arrays</a:t>
            </a:r>
            <a:br>
              <a:rPr lang="en-US" sz="1400" dirty="0"/>
            </a:br>
            <a:endParaRPr lang="en-US" sz="1600" dirty="0"/>
          </a:p>
          <a:p>
            <a:r>
              <a:rPr lang="en-US" sz="1800" dirty="0">
                <a:ea typeface="ＭＳ Ｐゴシック" pitchFamily="34" charset="-128"/>
              </a:rPr>
              <a:t>Part IV – </a:t>
            </a:r>
            <a:r>
              <a:rPr lang="en-US" sz="1800" dirty="0"/>
              <a:t>Algorithms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IV - </a:t>
            </a:r>
            <a:r>
              <a:rPr lang="en-US" sz="1400" dirty="0"/>
              <a:t>Chapter 1 - Sorting Algorithm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IV - </a:t>
            </a:r>
            <a:r>
              <a:rPr lang="en-US" sz="1400" dirty="0"/>
              <a:t>Chapter 2 - Searching Algorithms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IV - </a:t>
            </a:r>
            <a:r>
              <a:rPr lang="en-US" sz="1400" dirty="0"/>
              <a:t>Chapter 3 - String </a:t>
            </a:r>
            <a:r>
              <a:rPr lang="en-US" sz="1400" dirty="0" smtClean="0"/>
              <a:t>Searching</a:t>
            </a:r>
            <a:r>
              <a:rPr lang="en-US" sz="1400" dirty="0">
                <a:ea typeface="ＭＳ Ｐゴシック" pitchFamily="34" charset="-128"/>
              </a:rPr>
              <a:t> </a:t>
            </a:r>
            <a:r>
              <a:rPr lang="en-US" sz="1400" dirty="0" smtClean="0">
                <a:ea typeface="ＭＳ Ｐゴシック" pitchFamily="34" charset="-128"/>
              </a:rPr>
              <a:t/>
            </a:r>
            <a:br>
              <a:rPr lang="en-US" sz="1400" dirty="0" smtClean="0">
                <a:ea typeface="ＭＳ Ｐゴシック" pitchFamily="34" charset="-128"/>
              </a:rPr>
            </a:br>
            <a:r>
              <a:rPr lang="en-US" sz="1400" dirty="0" smtClean="0">
                <a:ea typeface="ＭＳ Ｐゴシック" pitchFamily="34" charset="-128"/>
              </a:rPr>
              <a:t>Part </a:t>
            </a:r>
            <a:r>
              <a:rPr lang="en-US" sz="1400" dirty="0">
                <a:ea typeface="ＭＳ Ｐゴシック" pitchFamily="34" charset="-128"/>
              </a:rPr>
              <a:t>IV - </a:t>
            </a:r>
            <a:r>
              <a:rPr lang="en-US" sz="1400" dirty="0"/>
              <a:t>Chapter 4 - Data Compression Algorithms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IV - </a:t>
            </a:r>
            <a:r>
              <a:rPr lang="en-US" sz="1400" dirty="0"/>
              <a:t>Chapter 5 - Encryption Algorithms</a:t>
            </a:r>
            <a:br>
              <a:rPr lang="en-US" sz="1400" dirty="0"/>
            </a:br>
            <a:endParaRPr lang="en-US" sz="1400" dirty="0"/>
          </a:p>
          <a:p>
            <a:r>
              <a:rPr lang="en-US" sz="1800" dirty="0">
                <a:ea typeface="ＭＳ Ｐゴシック" pitchFamily="34" charset="-128"/>
              </a:rPr>
              <a:t>Part V – </a:t>
            </a:r>
            <a:r>
              <a:rPr lang="en-US" sz="1800" dirty="0"/>
              <a:t>Web Programming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V – </a:t>
            </a:r>
            <a:r>
              <a:rPr lang="en-US" sz="1400" dirty="0"/>
              <a:t>Chapter 1 - </a:t>
            </a:r>
            <a:r>
              <a:rPr lang="en-US" sz="1400" dirty="0" err="1"/>
              <a:t>HyperText</a:t>
            </a:r>
            <a:r>
              <a:rPr lang="en-US" sz="1400" dirty="0"/>
              <a:t> Markup Language (HTML)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V – </a:t>
            </a:r>
            <a:r>
              <a:rPr lang="en-US" sz="1400" dirty="0"/>
              <a:t>Chapter 2 - Cascading Style Sheets (CSS)</a:t>
            </a:r>
          </a:p>
          <a:p>
            <a:pPr lvl="1"/>
            <a:r>
              <a:rPr lang="en-US" sz="1400" dirty="0">
                <a:ea typeface="ＭＳ Ｐゴシック" pitchFamily="34" charset="-128"/>
              </a:rPr>
              <a:t>Part V – </a:t>
            </a:r>
            <a:r>
              <a:rPr lang="en-US" sz="1400" dirty="0"/>
              <a:t>Chapter 3 - JavaScript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45411" y="5368587"/>
            <a:ext cx="50531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– Web Programming Languages &amp; </a:t>
            </a:r>
            <a:b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Programming Language Syntax 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462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1758315"/>
          </a:xfrm>
        </p:spPr>
        <p:txBody>
          <a:bodyPr/>
          <a:lstStyle/>
          <a:p>
            <a:r>
              <a:rPr lang="en-US" dirty="0" smtClean="0"/>
              <a:t>Variable Name</a:t>
            </a:r>
          </a:p>
          <a:p>
            <a:r>
              <a:rPr lang="en-US" dirty="0" smtClean="0"/>
              <a:t>Array Size – Number of Items to Store</a:t>
            </a:r>
          </a:p>
          <a:p>
            <a:r>
              <a:rPr lang="en-US" dirty="0" smtClean="0"/>
              <a:t>Type of Data – Integer or String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68680" y="3851910"/>
            <a:ext cx="435483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NameArray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(15) as String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18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How Arrays Occupy Computer Memory</a:t>
            </a:r>
          </a:p>
        </p:txBody>
      </p:sp>
      <p:graphicFrame>
        <p:nvGraphicFramePr>
          <p:cNvPr id="301133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379171"/>
              </p:ext>
            </p:extLst>
          </p:nvPr>
        </p:nvGraphicFramePr>
        <p:xfrm>
          <a:off x="1796891" y="4107180"/>
          <a:ext cx="6671628" cy="2007870"/>
        </p:xfrm>
        <a:graphic>
          <a:graphicData uri="http://schemas.openxmlformats.org/drawingml/2006/table">
            <a:tbl>
              <a:tblPr/>
              <a:tblGrid>
                <a:gridCol w="741292"/>
                <a:gridCol w="741292"/>
                <a:gridCol w="741292"/>
                <a:gridCol w="741292"/>
                <a:gridCol w="741292"/>
                <a:gridCol w="741292"/>
                <a:gridCol w="741292"/>
                <a:gridCol w="741292"/>
                <a:gridCol w="741292"/>
              </a:tblGrid>
              <a:tr h="33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L="112907" marR="1129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919E8A0-191E-4EEF-BEB2-C13AB3D2E5E6}" type="slidenum">
              <a:rPr lang="en-US"/>
              <a:pPr/>
              <a:t>6</a:t>
            </a:fld>
            <a:endParaRPr lang="en-US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981200"/>
            <a:ext cx="8305800" cy="1447800"/>
          </a:xfrm>
        </p:spPr>
        <p:txBody>
          <a:bodyPr/>
          <a:lstStyle/>
          <a:p>
            <a:r>
              <a:rPr lang="en-US" sz="2000" b="1" dirty="0"/>
              <a:t>Each item has same name and same data type</a:t>
            </a:r>
          </a:p>
          <a:p>
            <a:r>
              <a:rPr lang="en-US" sz="2000" b="1" dirty="0"/>
              <a:t>Element: an item in the array</a:t>
            </a:r>
          </a:p>
          <a:p>
            <a:r>
              <a:rPr lang="en-US" sz="2000" b="1" dirty="0"/>
              <a:t>Array elements are contiguous in memory</a:t>
            </a:r>
          </a:p>
          <a:p>
            <a:r>
              <a:rPr lang="en-US" sz="2000" b="1" dirty="0"/>
              <a:t>Size of the array: number of elements it will hold</a:t>
            </a:r>
          </a:p>
        </p:txBody>
      </p:sp>
      <p:grpSp>
        <p:nvGrpSpPr>
          <p:cNvPr id="301150" name="Group 94"/>
          <p:cNvGrpSpPr>
            <a:grpSpLocks/>
          </p:cNvGrpSpPr>
          <p:nvPr/>
        </p:nvGrpSpPr>
        <p:grpSpPr bwMode="auto">
          <a:xfrm>
            <a:off x="228600" y="5029203"/>
            <a:ext cx="2809881" cy="738188"/>
            <a:chOff x="144" y="3168"/>
            <a:chExt cx="1770" cy="465"/>
          </a:xfrm>
        </p:grpSpPr>
        <p:sp>
          <p:nvSpPr>
            <p:cNvPr id="301135" name="Text Box 79"/>
            <p:cNvSpPr txBox="1">
              <a:spLocks noChangeArrowheads="1"/>
            </p:cNvSpPr>
            <p:nvPr/>
          </p:nvSpPr>
          <p:spPr bwMode="auto">
            <a:xfrm>
              <a:off x="1668" y="3435"/>
              <a:ext cx="24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charset="0"/>
                </a:rPr>
                <a:t>15</a:t>
              </a:r>
            </a:p>
          </p:txBody>
        </p:sp>
        <p:sp>
          <p:nvSpPr>
            <p:cNvPr id="301139" name="Text Box 83"/>
            <p:cNvSpPr txBox="1">
              <a:spLocks noChangeArrowheads="1"/>
            </p:cNvSpPr>
            <p:nvPr/>
          </p:nvSpPr>
          <p:spPr bwMode="auto">
            <a:xfrm>
              <a:off x="144" y="3168"/>
              <a:ext cx="7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aNumber</a:t>
              </a:r>
            </a:p>
          </p:txBody>
        </p:sp>
        <p:sp>
          <p:nvSpPr>
            <p:cNvPr id="301145" name="Line 89"/>
            <p:cNvSpPr>
              <a:spLocks noChangeShapeType="1"/>
            </p:cNvSpPr>
            <p:nvPr/>
          </p:nvSpPr>
          <p:spPr bwMode="auto">
            <a:xfrm>
              <a:off x="864" y="3312"/>
              <a:ext cx="80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1151" name="Group 95"/>
          <p:cNvGrpSpPr>
            <a:grpSpLocks/>
          </p:cNvGrpSpPr>
          <p:nvPr/>
        </p:nvGrpSpPr>
        <p:grpSpPr bwMode="auto">
          <a:xfrm>
            <a:off x="3168650" y="3657602"/>
            <a:ext cx="1403350" cy="1450976"/>
            <a:chOff x="1996" y="2304"/>
            <a:chExt cx="884" cy="914"/>
          </a:xfrm>
        </p:grpSpPr>
        <p:sp>
          <p:nvSpPr>
            <p:cNvPr id="301138" name="Text Box 82"/>
            <p:cNvSpPr txBox="1">
              <a:spLocks noChangeArrowheads="1"/>
            </p:cNvSpPr>
            <p:nvPr/>
          </p:nvSpPr>
          <p:spPr bwMode="auto">
            <a:xfrm>
              <a:off x="2634" y="3024"/>
              <a:ext cx="242" cy="1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Arial" charset="0"/>
                </a:rPr>
                <a:t>25</a:t>
              </a:r>
            </a:p>
          </p:txBody>
        </p:sp>
        <p:sp>
          <p:nvSpPr>
            <p:cNvPr id="301140" name="Text Box 84"/>
            <p:cNvSpPr txBox="1">
              <a:spLocks noChangeArrowheads="1"/>
            </p:cNvSpPr>
            <p:nvPr/>
          </p:nvSpPr>
          <p:spPr bwMode="auto">
            <a:xfrm>
              <a:off x="1996" y="2304"/>
              <a:ext cx="8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someVal[0]</a:t>
              </a:r>
            </a:p>
          </p:txBody>
        </p:sp>
        <p:sp>
          <p:nvSpPr>
            <p:cNvPr id="301146" name="Line 90"/>
            <p:cNvSpPr>
              <a:spLocks noChangeShapeType="1"/>
            </p:cNvSpPr>
            <p:nvPr/>
          </p:nvSpPr>
          <p:spPr bwMode="auto">
            <a:xfrm>
              <a:off x="2400" y="2496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1152" name="Group 96"/>
          <p:cNvGrpSpPr>
            <a:grpSpLocks/>
          </p:cNvGrpSpPr>
          <p:nvPr/>
        </p:nvGrpSpPr>
        <p:grpSpPr bwMode="auto">
          <a:xfrm>
            <a:off x="4648200" y="3657600"/>
            <a:ext cx="1403350" cy="1457325"/>
            <a:chOff x="2928" y="2304"/>
            <a:chExt cx="884" cy="918"/>
          </a:xfrm>
        </p:grpSpPr>
        <p:sp>
          <p:nvSpPr>
            <p:cNvPr id="301137" name="Text Box 81"/>
            <p:cNvSpPr txBox="1">
              <a:spLocks noChangeArrowheads="1"/>
            </p:cNvSpPr>
            <p:nvPr/>
          </p:nvSpPr>
          <p:spPr bwMode="auto">
            <a:xfrm>
              <a:off x="3120" y="3024"/>
              <a:ext cx="24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charset="0"/>
                </a:rPr>
                <a:t>36</a:t>
              </a:r>
            </a:p>
          </p:txBody>
        </p:sp>
        <p:sp>
          <p:nvSpPr>
            <p:cNvPr id="301143" name="Text Box 87"/>
            <p:cNvSpPr txBox="1">
              <a:spLocks noChangeArrowheads="1"/>
            </p:cNvSpPr>
            <p:nvPr/>
          </p:nvSpPr>
          <p:spPr bwMode="auto">
            <a:xfrm>
              <a:off x="2928" y="2304"/>
              <a:ext cx="8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someVal[1]</a:t>
              </a:r>
            </a:p>
          </p:txBody>
        </p:sp>
        <p:sp>
          <p:nvSpPr>
            <p:cNvPr id="301147" name="Line 91"/>
            <p:cNvSpPr>
              <a:spLocks noChangeShapeType="1"/>
            </p:cNvSpPr>
            <p:nvPr/>
          </p:nvSpPr>
          <p:spPr bwMode="auto">
            <a:xfrm flipH="1">
              <a:off x="3264" y="2448"/>
              <a:ext cx="9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1153" name="Group 97"/>
          <p:cNvGrpSpPr>
            <a:grpSpLocks/>
          </p:cNvGrpSpPr>
          <p:nvPr/>
        </p:nvGrpSpPr>
        <p:grpSpPr bwMode="auto">
          <a:xfrm>
            <a:off x="5791200" y="3671888"/>
            <a:ext cx="1631950" cy="1443037"/>
            <a:chOff x="3648" y="2313"/>
            <a:chExt cx="1028" cy="909"/>
          </a:xfrm>
        </p:grpSpPr>
        <p:sp>
          <p:nvSpPr>
            <p:cNvPr id="301136" name="Text Box 80"/>
            <p:cNvSpPr txBox="1">
              <a:spLocks noChangeArrowheads="1"/>
            </p:cNvSpPr>
            <p:nvPr/>
          </p:nvSpPr>
          <p:spPr bwMode="auto">
            <a:xfrm>
              <a:off x="3648" y="3024"/>
              <a:ext cx="24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charset="0"/>
                </a:rPr>
                <a:t>47</a:t>
              </a:r>
            </a:p>
          </p:txBody>
        </p:sp>
        <p:sp>
          <p:nvSpPr>
            <p:cNvPr id="301144" name="Text Box 88"/>
            <p:cNvSpPr txBox="1">
              <a:spLocks noChangeArrowheads="1"/>
            </p:cNvSpPr>
            <p:nvPr/>
          </p:nvSpPr>
          <p:spPr bwMode="auto">
            <a:xfrm>
              <a:off x="3792" y="2313"/>
              <a:ext cx="8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someVal[2]</a:t>
              </a:r>
            </a:p>
          </p:txBody>
        </p:sp>
        <p:sp>
          <p:nvSpPr>
            <p:cNvPr id="301149" name="Line 93"/>
            <p:cNvSpPr>
              <a:spLocks noChangeShapeType="1"/>
            </p:cNvSpPr>
            <p:nvPr/>
          </p:nvSpPr>
          <p:spPr bwMode="auto">
            <a:xfrm flipH="1">
              <a:off x="3744" y="2448"/>
              <a:ext cx="3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053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1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1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1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1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1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1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1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1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How Arrays Occupy Computer Memory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/>
              <a:t>Subscript is placed in parentheses or square brackets following the array name (language-dependent)</a:t>
            </a:r>
          </a:p>
          <a:p>
            <a:r>
              <a:rPr lang="en-US" sz="2800" b="1"/>
              <a:t>Zero-based array: </a:t>
            </a:r>
          </a:p>
          <a:p>
            <a:pPr lvl="1"/>
            <a:r>
              <a:rPr lang="en-US" sz="2400" b="1"/>
              <a:t>First subscript is 0</a:t>
            </a:r>
          </a:p>
          <a:p>
            <a:pPr lvl="1"/>
            <a:r>
              <a:rPr lang="en-US" sz="2400" b="1"/>
              <a:t>Highest subscript value is 1 less than the array size</a:t>
            </a:r>
          </a:p>
          <a:p>
            <a:r>
              <a:rPr lang="en-US" sz="2800" b="1"/>
              <a:t>Arrays make programs more efficient and professional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736D15B-8493-403E-B432-7E19F55C1CE7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7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Bounds</a:t>
            </a:r>
          </a:p>
          <a:p>
            <a:pPr lvl="1"/>
            <a:r>
              <a:rPr lang="en-US" dirty="0" smtClean="0"/>
              <a:t>Lower Bound - First Element</a:t>
            </a:r>
          </a:p>
          <a:p>
            <a:pPr lvl="1"/>
            <a:r>
              <a:rPr lang="en-US" dirty="0" smtClean="0"/>
              <a:t>Upper Bound – Last Element </a:t>
            </a:r>
          </a:p>
          <a:p>
            <a:r>
              <a:rPr lang="en-US" dirty="0" smtClean="0"/>
              <a:t>Default Bounds</a:t>
            </a:r>
          </a:p>
          <a:p>
            <a:pPr lvl="1"/>
            <a:r>
              <a:rPr lang="en-US" dirty="0" smtClean="0"/>
              <a:t>C and Java = Starts with 0 (Zero-Based Array)</a:t>
            </a:r>
          </a:p>
          <a:p>
            <a:pPr lvl="1"/>
            <a:r>
              <a:rPr lang="en-US" dirty="0" smtClean="0"/>
              <a:t>Other Language = Start with 1 (</a:t>
            </a:r>
            <a:r>
              <a:rPr lang="en-US" dirty="0"/>
              <a:t>O</a:t>
            </a:r>
            <a:r>
              <a:rPr lang="en-US" dirty="0" smtClean="0"/>
              <a:t>ne-based Array)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7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835231"/>
              </p:ext>
            </p:extLst>
          </p:nvPr>
        </p:nvGraphicFramePr>
        <p:xfrm>
          <a:off x="469116" y="2537460"/>
          <a:ext cx="6057900" cy="605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580"/>
                <a:gridCol w="1211580"/>
                <a:gridCol w="1211580"/>
                <a:gridCol w="1211580"/>
                <a:gridCol w="1211580"/>
              </a:tblGrid>
              <a:tr h="605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914886" y="2148840"/>
            <a:ext cx="5197326" cy="384572"/>
            <a:chOff x="2148840" y="1817370"/>
            <a:chExt cx="5197326" cy="384572"/>
          </a:xfrm>
        </p:grpSpPr>
        <p:sp>
          <p:nvSpPr>
            <p:cNvPr id="9" name="TextBox 8"/>
            <p:cNvSpPr txBox="1"/>
            <p:nvPr/>
          </p:nvSpPr>
          <p:spPr>
            <a:xfrm>
              <a:off x="214884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79956" y="183261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0644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3326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617970" y="2592824"/>
            <a:ext cx="19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Zero-Based Array</a:t>
            </a:r>
            <a:endParaRPr lang="en-US" dirty="0"/>
          </a:p>
        </p:txBody>
      </p:sp>
      <p:graphicFrame>
        <p:nvGraphicFramePr>
          <p:cNvPr id="1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658902"/>
              </p:ext>
            </p:extLst>
          </p:nvPr>
        </p:nvGraphicFramePr>
        <p:xfrm>
          <a:off x="438636" y="3810000"/>
          <a:ext cx="6057900" cy="605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580"/>
                <a:gridCol w="1211580"/>
                <a:gridCol w="1211580"/>
                <a:gridCol w="1211580"/>
                <a:gridCol w="1211580"/>
              </a:tblGrid>
              <a:tr h="605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884406" y="3421380"/>
            <a:ext cx="5197326" cy="384572"/>
            <a:chOff x="2148840" y="1817370"/>
            <a:chExt cx="5197326" cy="384572"/>
          </a:xfrm>
        </p:grpSpPr>
        <p:sp>
          <p:nvSpPr>
            <p:cNvPr id="18" name="TextBox 17"/>
            <p:cNvSpPr txBox="1"/>
            <p:nvPr/>
          </p:nvSpPr>
          <p:spPr>
            <a:xfrm>
              <a:off x="214884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79956" y="183261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0644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33260" y="18173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587490" y="3865364"/>
            <a:ext cx="19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One-Based Array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14886" y="4766310"/>
            <a:ext cx="5508774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LotteryNumbers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(5) as Integer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06491"/>
      </p:ext>
    </p:extLst>
  </p:cSld>
  <p:clrMapOvr>
    <a:masterClrMapping/>
  </p:clrMapOvr>
</p:sld>
</file>

<file path=ppt/theme/theme1.xml><?xml version="1.0" encoding="utf-8"?>
<a:theme xmlns:a="http://schemas.openxmlformats.org/drawingml/2006/main" name="MCC-ITI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MCC-ITI</Template>
  <TotalTime>2213</TotalTime>
  <Words>1679</Words>
  <Application>Microsoft Office PowerPoint</Application>
  <PresentationFormat>On-screen Show (4:3)</PresentationFormat>
  <Paragraphs>546</Paragraphs>
  <Slides>43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MCC-ITI</vt:lpstr>
      <vt:lpstr>CMP 839: Programming Fundamentals</vt:lpstr>
      <vt:lpstr>Session Outline</vt:lpstr>
      <vt:lpstr>Part III - Data Structures</vt:lpstr>
      <vt:lpstr>Arrays</vt:lpstr>
      <vt:lpstr>Defining an Array</vt:lpstr>
      <vt:lpstr>How Arrays Occupy Computer Memory</vt:lpstr>
      <vt:lpstr>How Arrays Occupy Computer Memory</vt:lpstr>
      <vt:lpstr>Defining Size</vt:lpstr>
      <vt:lpstr>Defining Size</vt:lpstr>
      <vt:lpstr>Defining Bounds</vt:lpstr>
      <vt:lpstr>Array Declaration and Initialization</vt:lpstr>
      <vt:lpstr>Array Declaration and Initialization</vt:lpstr>
      <vt:lpstr>Array Declaration and Initialization</vt:lpstr>
      <vt:lpstr>Storing Data in Array</vt:lpstr>
      <vt:lpstr>Retrieving Data</vt:lpstr>
      <vt:lpstr>Multi-Dimensional Arrays</vt:lpstr>
      <vt:lpstr>Multi-Dimensional Arrays</vt:lpstr>
      <vt:lpstr>Array Drawbacks</vt:lpstr>
      <vt:lpstr>Algorithms</vt:lpstr>
      <vt:lpstr>Sorting Algorithms</vt:lpstr>
      <vt:lpstr>Searching Algorithms</vt:lpstr>
      <vt:lpstr>Sequential Search Algorithms</vt:lpstr>
      <vt:lpstr>Informed Searching</vt:lpstr>
      <vt:lpstr>String Searching Algorithms</vt:lpstr>
      <vt:lpstr>Data Compression Algorithms</vt:lpstr>
      <vt:lpstr>Encryption Algorithms</vt:lpstr>
      <vt:lpstr>Web Programming</vt:lpstr>
      <vt:lpstr>HyperText Markup Language (HTML)</vt:lpstr>
      <vt:lpstr>Cascading Style Sheets (CSS)</vt:lpstr>
      <vt:lpstr>JavaScript</vt:lpstr>
      <vt:lpstr>JS - Creating Comments</vt:lpstr>
      <vt:lpstr>JS - Creating Variables</vt:lpstr>
      <vt:lpstr>JS - Using Operators </vt:lpstr>
      <vt:lpstr>JS - Using Operators </vt:lpstr>
      <vt:lpstr>JS - Using Operators </vt:lpstr>
      <vt:lpstr>JS - Using Operators </vt:lpstr>
      <vt:lpstr>JS - Using Operators </vt:lpstr>
      <vt:lpstr>JS – Branching Statements</vt:lpstr>
      <vt:lpstr>JS – Looping Statements</vt:lpstr>
      <vt:lpstr>JS – Functions</vt:lpstr>
      <vt:lpstr>JS – Arrays</vt:lpstr>
      <vt:lpstr>JS - Libraries</vt:lpstr>
      <vt:lpstr>Session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 M. Burnett</dc:creator>
  <cp:lastModifiedBy>Carl M. Burnett</cp:lastModifiedBy>
  <cp:revision>146</cp:revision>
  <cp:lastPrinted>2013-08-17T08:29:37Z</cp:lastPrinted>
  <dcterms:created xsi:type="dcterms:W3CDTF">2011-02-13T13:28:51Z</dcterms:created>
  <dcterms:modified xsi:type="dcterms:W3CDTF">2013-08-27T16:14:43Z</dcterms:modified>
</cp:coreProperties>
</file>